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1DD8EA4-68DD-43C3-B84D-F6FA5DA62299}"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10288-15D5-4964-8386-1E3C11A029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8EA4-68DD-43C3-B84D-F6FA5DA62299}"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97867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8EA4-68DD-43C3-B84D-F6FA5DA62299}"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10288-15D5-4964-8386-1E3C11A029A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8EA4-68DD-43C3-B84D-F6FA5DA62299}"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275298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DD8EA4-68DD-43C3-B84D-F6FA5DA62299}"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10288-15D5-4964-8386-1E3C11A029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35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DD8EA4-68DD-43C3-B84D-F6FA5DA62299}"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46047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DD8EA4-68DD-43C3-B84D-F6FA5DA62299}"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265577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DD8EA4-68DD-43C3-B84D-F6FA5DA62299}"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149102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DD8EA4-68DD-43C3-B84D-F6FA5DA62299}"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319596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DD8EA4-68DD-43C3-B84D-F6FA5DA62299}"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10288-15D5-4964-8386-1E3C11A029A0}" type="slidenum">
              <a:rPr lang="en-US" smtClean="0"/>
              <a:t>‹#›</a:t>
            </a:fld>
            <a:endParaRPr lang="en-US"/>
          </a:p>
        </p:txBody>
      </p:sp>
    </p:spTree>
    <p:extLst>
      <p:ext uri="{BB962C8B-B14F-4D97-AF65-F5344CB8AC3E}">
        <p14:creationId xmlns:p14="http://schemas.microsoft.com/office/powerpoint/2010/main" val="412327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DD8EA4-68DD-43C3-B84D-F6FA5DA62299}"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10288-15D5-4964-8386-1E3C11A029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04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1DD8EA4-68DD-43C3-B84D-F6FA5DA62299}"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510288-15D5-4964-8386-1E3C11A029A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4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B8A2-0153-D390-46CD-9E53B51BB658}"/>
              </a:ext>
            </a:extLst>
          </p:cNvPr>
          <p:cNvSpPr>
            <a:spLocks noGrp="1"/>
          </p:cNvSpPr>
          <p:nvPr>
            <p:ph type="ctrTitle"/>
          </p:nvPr>
        </p:nvSpPr>
        <p:spPr/>
        <p:txBody>
          <a:bodyPr>
            <a:normAutofit/>
          </a:bodyPr>
          <a:lstStyle/>
          <a:p>
            <a:r>
              <a:rPr lang="en-US" b="1" dirty="0"/>
              <a:t>Commercial Bills Market or Discount Market </a:t>
            </a:r>
          </a:p>
        </p:txBody>
      </p:sp>
      <p:sp>
        <p:nvSpPr>
          <p:cNvPr id="3" name="Subtitle 2">
            <a:extLst>
              <a:ext uri="{FF2B5EF4-FFF2-40B4-BE49-F238E27FC236}">
                <a16:creationId xmlns:a16="http://schemas.microsoft.com/office/drawing/2014/main" id="{B17A49F1-7187-EE26-A237-069D87316F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240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6EAB-F29A-7950-D8A3-AA1784074312}"/>
              </a:ext>
            </a:extLst>
          </p:cNvPr>
          <p:cNvSpPr>
            <a:spLocks noGrp="1"/>
          </p:cNvSpPr>
          <p:nvPr>
            <p:ph type="title"/>
          </p:nvPr>
        </p:nvSpPr>
        <p:spPr/>
        <p:txBody>
          <a:bodyPr/>
          <a:lstStyle/>
          <a:p>
            <a:r>
              <a:rPr lang="en-US" b="1" dirty="0"/>
              <a:t>Commercial Bills Market or Discount Market </a:t>
            </a:r>
          </a:p>
        </p:txBody>
      </p:sp>
      <p:sp>
        <p:nvSpPr>
          <p:cNvPr id="3" name="Content Placeholder 2">
            <a:extLst>
              <a:ext uri="{FF2B5EF4-FFF2-40B4-BE49-F238E27FC236}">
                <a16:creationId xmlns:a16="http://schemas.microsoft.com/office/drawing/2014/main" id="{E361D96B-A56C-4AB2-C18B-F84F60EFCC94}"/>
              </a:ext>
            </a:extLst>
          </p:cNvPr>
          <p:cNvSpPr>
            <a:spLocks noGrp="1"/>
          </p:cNvSpPr>
          <p:nvPr>
            <p:ph idx="1"/>
          </p:nvPr>
        </p:nvSpPr>
        <p:spPr/>
        <p:txBody>
          <a:bodyPr>
            <a:normAutofit/>
          </a:bodyPr>
          <a:lstStyle/>
          <a:p>
            <a:pPr marL="0" indent="0" algn="just">
              <a:buNone/>
            </a:pPr>
            <a:r>
              <a:rPr lang="en-US" dirty="0"/>
              <a:t>The market where finance is provided by discounting of commercial bills is called as commercial bills market. ‘Commercial bills’ refer to the bills of exchange arising out of genuine trade transactions. Section 5 of the Negotiable Instruments Act defines a bill of exchange as “an instrument in writing containing an unconditional order, signed by the maker, directing a certain person to pay a certain sum of money only to, or to the order of a certain person or to the bearer of the instrument”. Finance against bills of exchange is provided by many commercial banks by discounting the bills before their maturity. The process of taking over of a bill of exchange for a lesser value than the face value is called as discounting of bills. In India this market is not very well developed and hence, it does not have a secondary market. </a:t>
            </a:r>
          </a:p>
        </p:txBody>
      </p:sp>
    </p:spTree>
    <p:extLst>
      <p:ext uri="{BB962C8B-B14F-4D97-AF65-F5344CB8AC3E}">
        <p14:creationId xmlns:p14="http://schemas.microsoft.com/office/powerpoint/2010/main" val="117796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22C3-69ED-1527-2AE8-D835CF660A23}"/>
              </a:ext>
            </a:extLst>
          </p:cNvPr>
          <p:cNvSpPr>
            <a:spLocks noGrp="1"/>
          </p:cNvSpPr>
          <p:nvPr>
            <p:ph type="title"/>
          </p:nvPr>
        </p:nvSpPr>
        <p:spPr/>
        <p:txBody>
          <a:bodyPr/>
          <a:lstStyle/>
          <a:p>
            <a:r>
              <a:rPr lang="en-US" b="1" dirty="0"/>
              <a:t>Types of Bills of Exchange </a:t>
            </a:r>
          </a:p>
        </p:txBody>
      </p:sp>
      <p:sp>
        <p:nvSpPr>
          <p:cNvPr id="3" name="Content Placeholder 2">
            <a:extLst>
              <a:ext uri="{FF2B5EF4-FFF2-40B4-BE49-F238E27FC236}">
                <a16:creationId xmlns:a16="http://schemas.microsoft.com/office/drawing/2014/main" id="{7AB7DB07-8DE1-AEE9-8AC9-715473801204}"/>
              </a:ext>
            </a:extLst>
          </p:cNvPr>
          <p:cNvSpPr>
            <a:spLocks noGrp="1"/>
          </p:cNvSpPr>
          <p:nvPr>
            <p:ph idx="1"/>
          </p:nvPr>
        </p:nvSpPr>
        <p:spPr/>
        <p:txBody>
          <a:bodyPr>
            <a:normAutofit fontScale="92500"/>
          </a:bodyPr>
          <a:lstStyle/>
          <a:p>
            <a:pPr marL="0" indent="0" algn="just">
              <a:buNone/>
            </a:pPr>
            <a:r>
              <a:rPr lang="en-US" b="1" dirty="0"/>
              <a:t>1. Demand Bills – </a:t>
            </a:r>
            <a:r>
              <a:rPr lang="en-US" dirty="0"/>
              <a:t>These are the bills payable immediately as soon as they are presented. The time of payment is not specified in these bills. These are also called as ‘Sight bills’ as they are payable at sight and not at the expiry of a specified period. </a:t>
            </a:r>
          </a:p>
          <a:p>
            <a:pPr marL="0" indent="0" algn="just">
              <a:buNone/>
            </a:pPr>
            <a:r>
              <a:rPr lang="en-US" b="1" dirty="0"/>
              <a:t>2. Usance Bills – </a:t>
            </a:r>
            <a:r>
              <a:rPr lang="en-US" dirty="0"/>
              <a:t>These are the bills payable at the expiry of a specified period. The time of payment is specified in these bills. These are also called as ‘Time bills’ as they are payable after the expiry of a specified period like three months, four months, etc., </a:t>
            </a:r>
          </a:p>
          <a:p>
            <a:pPr marL="0" indent="0" algn="just">
              <a:buNone/>
            </a:pPr>
            <a:r>
              <a:rPr lang="en-US" b="1" dirty="0"/>
              <a:t>3. Documentary Bills – </a:t>
            </a:r>
            <a:r>
              <a:rPr lang="en-US" dirty="0"/>
              <a:t>These are the bills that accompany the documents of title to goods like Railway receipt, Lorry receipt, Bill of lading, etc., </a:t>
            </a:r>
          </a:p>
          <a:p>
            <a:pPr marL="0" indent="0" algn="just">
              <a:buNone/>
            </a:pPr>
            <a:r>
              <a:rPr lang="en-US" b="1" dirty="0"/>
              <a:t>4. Clean Bills – </a:t>
            </a:r>
            <a:r>
              <a:rPr lang="en-US" dirty="0"/>
              <a:t>These are the bills that do not accompany the documents of title to goods. </a:t>
            </a:r>
          </a:p>
          <a:p>
            <a:pPr marL="0" indent="0" algn="just">
              <a:buNone/>
            </a:pPr>
            <a:r>
              <a:rPr lang="en-US" b="1" dirty="0"/>
              <a:t>5. Inland Bills – </a:t>
            </a:r>
            <a:r>
              <a:rPr lang="en-US" dirty="0"/>
              <a:t>These are the bills that are drawn upon a person residing in India and are payable in India. </a:t>
            </a:r>
          </a:p>
        </p:txBody>
      </p:sp>
    </p:spTree>
    <p:extLst>
      <p:ext uri="{BB962C8B-B14F-4D97-AF65-F5344CB8AC3E}">
        <p14:creationId xmlns:p14="http://schemas.microsoft.com/office/powerpoint/2010/main" val="23060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1613F-A8D8-3D85-043F-92587B9A1204}"/>
              </a:ext>
            </a:extLst>
          </p:cNvPr>
          <p:cNvSpPr>
            <a:spLocks noGrp="1"/>
          </p:cNvSpPr>
          <p:nvPr>
            <p:ph type="title"/>
          </p:nvPr>
        </p:nvSpPr>
        <p:spPr/>
        <p:txBody>
          <a:bodyPr/>
          <a:lstStyle/>
          <a:p>
            <a:r>
              <a:rPr lang="en-US" b="1" dirty="0"/>
              <a:t>Types of Bills of Exchange </a:t>
            </a:r>
            <a:endParaRPr lang="en-US" dirty="0"/>
          </a:p>
        </p:txBody>
      </p:sp>
      <p:sp>
        <p:nvSpPr>
          <p:cNvPr id="3" name="Content Placeholder 2">
            <a:extLst>
              <a:ext uri="{FF2B5EF4-FFF2-40B4-BE49-F238E27FC236}">
                <a16:creationId xmlns:a16="http://schemas.microsoft.com/office/drawing/2014/main" id="{F7F9EBD0-4E63-FC04-AD04-6109872B2C27}"/>
              </a:ext>
            </a:extLst>
          </p:cNvPr>
          <p:cNvSpPr>
            <a:spLocks noGrp="1"/>
          </p:cNvSpPr>
          <p:nvPr>
            <p:ph idx="1"/>
          </p:nvPr>
        </p:nvSpPr>
        <p:spPr/>
        <p:txBody>
          <a:bodyPr>
            <a:normAutofit fontScale="92500" lnSpcReduction="20000"/>
          </a:bodyPr>
          <a:lstStyle/>
          <a:p>
            <a:pPr marL="0" indent="0" algn="just">
              <a:buNone/>
            </a:pPr>
            <a:r>
              <a:rPr lang="en-US" b="1" dirty="0"/>
              <a:t>6. Foreign Bills – </a:t>
            </a:r>
            <a:r>
              <a:rPr lang="en-US" dirty="0"/>
              <a:t>These are the bills that are originated or drawn outside India upon a person either outside India or a person residing in India and are payable either in India or outside India. </a:t>
            </a:r>
          </a:p>
          <a:p>
            <a:pPr marL="0" indent="0" algn="just">
              <a:buNone/>
            </a:pPr>
            <a:r>
              <a:rPr lang="en-US" b="1" dirty="0"/>
              <a:t>7. Export Bills – </a:t>
            </a:r>
            <a:r>
              <a:rPr lang="en-US" dirty="0"/>
              <a:t>These are the bills that are drawn by Indian exporters on importers of other country. </a:t>
            </a:r>
          </a:p>
          <a:p>
            <a:pPr marL="0" indent="0" algn="just">
              <a:buNone/>
            </a:pPr>
            <a:r>
              <a:rPr lang="en-US" b="1" dirty="0"/>
              <a:t>8. Import Bills – </a:t>
            </a:r>
            <a:r>
              <a:rPr lang="en-US" dirty="0"/>
              <a:t>These are the bills that are drawn by Exporters of other country on the Indian importers. </a:t>
            </a:r>
          </a:p>
          <a:p>
            <a:pPr marL="0" indent="0" algn="just">
              <a:buNone/>
            </a:pPr>
            <a:r>
              <a:rPr lang="en-US" b="1" dirty="0"/>
              <a:t>9. Indigenous Bills – </a:t>
            </a:r>
            <a:r>
              <a:rPr lang="en-US" dirty="0"/>
              <a:t>These are the bills that are drawn by indigenous bankers according to native custom or usage of trade. The popular name of these bills is ‘Hundi”. The hundis are known by different names like Shah Jog, Nam Jog, </a:t>
            </a:r>
            <a:r>
              <a:rPr lang="en-US" dirty="0" err="1"/>
              <a:t>Jokhani</a:t>
            </a:r>
            <a:r>
              <a:rPr lang="en-US" dirty="0"/>
              <a:t>, </a:t>
            </a:r>
            <a:r>
              <a:rPr lang="en-US" dirty="0" err="1"/>
              <a:t>Termain</a:t>
            </a:r>
            <a:r>
              <a:rPr lang="en-US" dirty="0"/>
              <a:t> Jog, </a:t>
            </a:r>
            <a:r>
              <a:rPr lang="en-US" dirty="0" err="1"/>
              <a:t>Darshani</a:t>
            </a:r>
            <a:r>
              <a:rPr lang="en-US" dirty="0"/>
              <a:t> Jog, </a:t>
            </a:r>
            <a:r>
              <a:rPr lang="en-US" dirty="0" err="1"/>
              <a:t>Dhani</a:t>
            </a:r>
            <a:r>
              <a:rPr lang="en-US" dirty="0"/>
              <a:t> Jog, etc. </a:t>
            </a:r>
          </a:p>
          <a:p>
            <a:pPr marL="0" indent="0" algn="just">
              <a:buNone/>
            </a:pPr>
            <a:r>
              <a:rPr lang="en-US" b="1" dirty="0"/>
              <a:t>10. Accommodation Bills – </a:t>
            </a:r>
            <a:r>
              <a:rPr lang="en-US" dirty="0"/>
              <a:t>These are the bills that are drawn for the purpose of mutual financial needs of the parties and are not supported by a genuine trade transaction. They are also called as Kite bills &amp; Wind bills.</a:t>
            </a:r>
          </a:p>
          <a:p>
            <a:pPr marL="0" indent="0">
              <a:buNone/>
            </a:pPr>
            <a:endParaRPr lang="en-US" dirty="0"/>
          </a:p>
        </p:txBody>
      </p:sp>
    </p:spTree>
    <p:extLst>
      <p:ext uri="{BB962C8B-B14F-4D97-AF65-F5344CB8AC3E}">
        <p14:creationId xmlns:p14="http://schemas.microsoft.com/office/powerpoint/2010/main" val="393635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7E9B-68FF-FDA6-5BAD-D33A46A8191E}"/>
              </a:ext>
            </a:extLst>
          </p:cNvPr>
          <p:cNvSpPr>
            <a:spLocks noGrp="1"/>
          </p:cNvSpPr>
          <p:nvPr>
            <p:ph type="title"/>
          </p:nvPr>
        </p:nvSpPr>
        <p:spPr/>
        <p:txBody>
          <a:bodyPr/>
          <a:lstStyle/>
          <a:p>
            <a:r>
              <a:rPr lang="en-US" b="1" dirty="0"/>
              <a:t>Advantages of Commercial Bills </a:t>
            </a:r>
          </a:p>
        </p:txBody>
      </p:sp>
      <p:sp>
        <p:nvSpPr>
          <p:cNvPr id="3" name="Content Placeholder 2">
            <a:extLst>
              <a:ext uri="{FF2B5EF4-FFF2-40B4-BE49-F238E27FC236}">
                <a16:creationId xmlns:a16="http://schemas.microsoft.com/office/drawing/2014/main" id="{3B9B8216-C0F5-E278-40C5-C115BAC5E2C9}"/>
              </a:ext>
            </a:extLst>
          </p:cNvPr>
          <p:cNvSpPr>
            <a:spLocks noGrp="1"/>
          </p:cNvSpPr>
          <p:nvPr>
            <p:ph idx="1"/>
          </p:nvPr>
        </p:nvSpPr>
        <p:spPr/>
        <p:txBody>
          <a:bodyPr>
            <a:normAutofit/>
          </a:bodyPr>
          <a:lstStyle/>
          <a:p>
            <a:pPr marL="0" indent="0">
              <a:buNone/>
            </a:pPr>
            <a:r>
              <a:rPr lang="en-US" dirty="0"/>
              <a:t>1. Provision of liquidity </a:t>
            </a:r>
          </a:p>
          <a:p>
            <a:pPr marL="0" indent="0">
              <a:buNone/>
            </a:pPr>
            <a:r>
              <a:rPr lang="en-US" dirty="0"/>
              <a:t>2. Certainty of payment </a:t>
            </a:r>
          </a:p>
          <a:p>
            <a:pPr marL="0" indent="0">
              <a:buNone/>
            </a:pPr>
            <a:r>
              <a:rPr lang="en-US" dirty="0"/>
              <a:t>3. Ideal investment </a:t>
            </a:r>
          </a:p>
          <a:p>
            <a:pPr marL="0" indent="0">
              <a:buNone/>
            </a:pPr>
            <a:r>
              <a:rPr lang="en-US" dirty="0"/>
              <a:t>4. Simple legal remedy </a:t>
            </a:r>
          </a:p>
          <a:p>
            <a:pPr marL="0" indent="0">
              <a:buNone/>
            </a:pPr>
            <a:r>
              <a:rPr lang="en-US" dirty="0"/>
              <a:t>5. High and quick yield </a:t>
            </a:r>
          </a:p>
          <a:p>
            <a:pPr marL="0" indent="0">
              <a:buNone/>
            </a:pPr>
            <a:r>
              <a:rPr lang="en-US" dirty="0"/>
              <a:t>6. Easy central bank control </a:t>
            </a:r>
          </a:p>
        </p:txBody>
      </p:sp>
    </p:spTree>
    <p:extLst>
      <p:ext uri="{BB962C8B-B14F-4D97-AF65-F5344CB8AC3E}">
        <p14:creationId xmlns:p14="http://schemas.microsoft.com/office/powerpoint/2010/main" val="798075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7D97-8102-0003-5C43-207EB70F3C28}"/>
              </a:ext>
            </a:extLst>
          </p:cNvPr>
          <p:cNvSpPr>
            <a:spLocks noGrp="1"/>
          </p:cNvSpPr>
          <p:nvPr>
            <p:ph type="title"/>
          </p:nvPr>
        </p:nvSpPr>
        <p:spPr/>
        <p:txBody>
          <a:bodyPr/>
          <a:lstStyle/>
          <a:p>
            <a:r>
              <a:rPr lang="en-US" b="1" dirty="0"/>
              <a:t>Drawbacks of Commercial Bills </a:t>
            </a:r>
          </a:p>
        </p:txBody>
      </p:sp>
      <p:sp>
        <p:nvSpPr>
          <p:cNvPr id="3" name="Content Placeholder 2">
            <a:extLst>
              <a:ext uri="{FF2B5EF4-FFF2-40B4-BE49-F238E27FC236}">
                <a16:creationId xmlns:a16="http://schemas.microsoft.com/office/drawing/2014/main" id="{9A2A0395-2507-3C4F-21A4-9857535091C2}"/>
              </a:ext>
            </a:extLst>
          </p:cNvPr>
          <p:cNvSpPr>
            <a:spLocks noGrp="1"/>
          </p:cNvSpPr>
          <p:nvPr>
            <p:ph idx="1"/>
          </p:nvPr>
        </p:nvSpPr>
        <p:spPr/>
        <p:txBody>
          <a:bodyPr/>
          <a:lstStyle/>
          <a:p>
            <a:pPr marL="0" indent="0">
              <a:buNone/>
            </a:pPr>
            <a:r>
              <a:rPr lang="en-US" dirty="0"/>
              <a:t>1. Absence of bill culture </a:t>
            </a:r>
          </a:p>
          <a:p>
            <a:pPr marL="0" indent="0">
              <a:buNone/>
            </a:pPr>
            <a:r>
              <a:rPr lang="en-US" dirty="0"/>
              <a:t>2. Absence of rediscounting facility </a:t>
            </a:r>
          </a:p>
          <a:p>
            <a:pPr marL="0" indent="0">
              <a:buNone/>
            </a:pPr>
            <a:r>
              <a:rPr lang="en-US" dirty="0"/>
              <a:t>3. Stamp duty and inadequate availability of stamp papers </a:t>
            </a:r>
          </a:p>
          <a:p>
            <a:pPr marL="0" indent="0">
              <a:buNone/>
            </a:pPr>
            <a:r>
              <a:rPr lang="en-US" dirty="0"/>
              <a:t>4. Absence of secondary market </a:t>
            </a:r>
          </a:p>
          <a:p>
            <a:pPr marL="0" indent="0">
              <a:buNone/>
            </a:pPr>
            <a:r>
              <a:rPr lang="en-US" dirty="0"/>
              <a:t>5. Difficulty in ascertaining genuine trade bills </a:t>
            </a:r>
          </a:p>
          <a:p>
            <a:pPr marL="0" indent="0">
              <a:buNone/>
            </a:pPr>
            <a:r>
              <a:rPr lang="en-US" dirty="0"/>
              <a:t>6. Limited foreign trade </a:t>
            </a:r>
          </a:p>
          <a:p>
            <a:pPr marL="0" indent="0">
              <a:buNone/>
            </a:pPr>
            <a:r>
              <a:rPr lang="en-US" dirty="0"/>
              <a:t>7. Absence of acceptance services </a:t>
            </a:r>
          </a:p>
          <a:p>
            <a:pPr marL="0" indent="0">
              <a:buNone/>
            </a:pPr>
            <a:r>
              <a:rPr lang="en-US" dirty="0"/>
              <a:t>8. No encouragement by banks for rediscounting.</a:t>
            </a:r>
          </a:p>
          <a:p>
            <a:pPr marL="0" indent="0">
              <a:buNone/>
            </a:pPr>
            <a:endParaRPr lang="en-US" dirty="0"/>
          </a:p>
        </p:txBody>
      </p:sp>
    </p:spTree>
    <p:extLst>
      <p:ext uri="{BB962C8B-B14F-4D97-AF65-F5344CB8AC3E}">
        <p14:creationId xmlns:p14="http://schemas.microsoft.com/office/powerpoint/2010/main" val="3555141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644</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Tw Cen MT</vt:lpstr>
      <vt:lpstr>Tw Cen MT Condensed</vt:lpstr>
      <vt:lpstr>Wingdings 3</vt:lpstr>
      <vt:lpstr>Integral</vt:lpstr>
      <vt:lpstr>Commercial Bills Market or Discount Market </vt:lpstr>
      <vt:lpstr>Commercial Bills Market or Discount Market </vt:lpstr>
      <vt:lpstr>Types of Bills of Exchange </vt:lpstr>
      <vt:lpstr>Types of Bills of Exchange </vt:lpstr>
      <vt:lpstr>Advantages of Commercial Bills </vt:lpstr>
      <vt:lpstr>Drawbacks of Commercial Bills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Bills Market or Discount Market </dc:title>
  <dc:creator>Ananya Priya</dc:creator>
  <cp:lastModifiedBy>Ananya Priya</cp:lastModifiedBy>
  <cp:revision>1</cp:revision>
  <dcterms:created xsi:type="dcterms:W3CDTF">2023-01-27T10:26:17Z</dcterms:created>
  <dcterms:modified xsi:type="dcterms:W3CDTF">2023-01-27T10:26:38Z</dcterms:modified>
</cp:coreProperties>
</file>